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662" r:id="rId2"/>
    <p:sldId id="786" r:id="rId3"/>
    <p:sldId id="801" r:id="rId4"/>
    <p:sldId id="800" r:id="rId5"/>
    <p:sldId id="790" r:id="rId6"/>
    <p:sldId id="787" r:id="rId7"/>
    <p:sldId id="789" r:id="rId8"/>
    <p:sldId id="795" r:id="rId9"/>
    <p:sldId id="791" r:id="rId10"/>
    <p:sldId id="796" r:id="rId11"/>
    <p:sldId id="792" r:id="rId12"/>
    <p:sldId id="797" r:id="rId13"/>
    <p:sldId id="793" r:id="rId14"/>
    <p:sldId id="799" r:id="rId15"/>
    <p:sldId id="794" r:id="rId16"/>
    <p:sldId id="798" r:id="rId17"/>
    <p:sldId id="785" r:id="rId18"/>
    <p:sldId id="784" r:id="rId19"/>
  </p:sldIdLst>
  <p:sldSz cx="9144000" cy="6858000" type="screen4x3"/>
  <p:notesSz cx="9925050" cy="6796088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1pPr>
    <a:lvl2pPr marL="742950" indent="-28575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2pPr>
    <a:lvl3pPr marL="11430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3pPr>
    <a:lvl4pPr marL="16002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4pPr>
    <a:lvl5pPr marL="2057400" indent="-228600" algn="l" defTabSz="449263" rtl="0" fontAlgn="base"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sz="2200" i="1" kern="1200">
        <a:solidFill>
          <a:schemeClr val="bg1"/>
        </a:solidFill>
        <a:latin typeface="Myriad Web" charset="0"/>
        <a:ea typeface="+mn-ea"/>
        <a:cs typeface="+mn-cs"/>
      </a:defRPr>
    </a:lvl5pPr>
    <a:lvl6pPr marL="22860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6pPr>
    <a:lvl7pPr marL="27432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7pPr>
    <a:lvl8pPr marL="32004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8pPr>
    <a:lvl9pPr marL="3657600" algn="l" defTabSz="457200" rtl="0" eaLnBrk="1" latinLnBrk="0" hangingPunct="1">
      <a:defRPr sz="2200" i="1" kern="1200">
        <a:solidFill>
          <a:schemeClr val="bg1"/>
        </a:solidFill>
        <a:latin typeface="Myriad Web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741B"/>
    <a:srgbClr val="AAAC28"/>
    <a:srgbClr val="0F3B00"/>
    <a:srgbClr val="FBB7B7"/>
    <a:srgbClr val="FF6666"/>
    <a:srgbClr val="FF0000"/>
    <a:srgbClr val="FF0080"/>
    <a:srgbClr val="DADD34"/>
    <a:srgbClr val="470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46" autoAdjust="0"/>
    <p:restoredTop sz="96780" autoAdjust="0"/>
  </p:normalViewPr>
  <p:slideViewPr>
    <p:cSldViewPr>
      <p:cViewPr>
        <p:scale>
          <a:sx n="100" d="100"/>
          <a:sy n="100" d="100"/>
        </p:scale>
        <p:origin x="-784" y="-120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1107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024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1972"/>
        <p:guide pos="315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0624" cy="34024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22109" y="0"/>
            <a:ext cx="4300622" cy="34024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FDDF2-C6EA-E74A-AE03-E3FFBD43675E}" type="datetimeFigureOut">
              <a:rPr lang="en-US" smtClean="0"/>
              <a:t>31/08/2012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454762"/>
            <a:ext cx="4300624" cy="34024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22109" y="6454762"/>
            <a:ext cx="4300622" cy="34024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1C0338-6385-944D-8706-B32062A53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7533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jp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9925050" cy="679608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0" name="Text Box 2"/>
          <p:cNvSpPr txBox="1">
            <a:spLocks noChangeArrowheads="1"/>
          </p:cNvSpPr>
          <p:nvPr/>
        </p:nvSpPr>
        <p:spPr bwMode="auto">
          <a:xfrm>
            <a:off x="0" y="0"/>
            <a:ext cx="4302941" cy="34024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1" name="Text Box 3"/>
          <p:cNvSpPr txBox="1">
            <a:spLocks noChangeArrowheads="1"/>
          </p:cNvSpPr>
          <p:nvPr/>
        </p:nvSpPr>
        <p:spPr bwMode="auto">
          <a:xfrm>
            <a:off x="5622109" y="0"/>
            <a:ext cx="4302941" cy="34024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7250" cy="2547937"/>
          </a:xfrm>
          <a:prstGeom prst="rect">
            <a:avLst/>
          </a:prstGeom>
          <a:noFill/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3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992273" y="3228468"/>
            <a:ext cx="7940504" cy="305780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0" y="6454762"/>
            <a:ext cx="4302941" cy="34024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5622109" y="6454762"/>
            <a:ext cx="4300622" cy="33915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24688D03-F045-B643-BD3A-F95C8B91471A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63535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C23BE51-E56D-C34D-8751-203456E9F0D8}" type="slidenum">
              <a:rPr lang="en-GB"/>
              <a:pPr/>
              <a:t>1</a:t>
            </a:fld>
            <a:endParaRPr lang="en-GB"/>
          </a:p>
        </p:txBody>
      </p:sp>
      <p:sp>
        <p:nvSpPr>
          <p:cNvPr id="1433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3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r>
              <a:rPr lang="en-US" dirty="0" smtClean="0"/>
              <a:t>Which events are joint actions?  Nearly all philosophers and quite a few psychologists have assumed that this question can be fully answered by appeal to a special kind of intention,</a:t>
            </a:r>
            <a:r>
              <a:rPr lang="en-US" baseline="0" dirty="0" smtClean="0"/>
              <a:t> often</a:t>
            </a:r>
            <a:r>
              <a:rPr lang="en-US" dirty="0" smtClean="0"/>
              <a:t> called</a:t>
            </a:r>
            <a:r>
              <a:rPr lang="en-US" baseline="0" dirty="0" smtClean="0"/>
              <a:t> </a:t>
            </a:r>
            <a:r>
              <a:rPr lang="en-US" dirty="0" smtClean="0"/>
              <a:t>shared intention.  According</a:t>
            </a:r>
            <a:r>
              <a:rPr lang="en-US" baseline="0" dirty="0" smtClean="0"/>
              <a:t> to them, for an event to be a joint action is for it to stand in an appropriate relation to a shared intention.  </a:t>
            </a:r>
          </a:p>
          <a:p>
            <a:endParaRPr lang="en-US" baseline="0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10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11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18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2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3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4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5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6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7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C70B47E-AA18-B148-A454-7D1852D64A23}" type="slidenum">
              <a:rPr lang="en-GB"/>
              <a:pPr/>
              <a:t>9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263900" y="509588"/>
            <a:ext cx="3398838" cy="25495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92274" y="3228468"/>
            <a:ext cx="7942821" cy="3123027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r>
              <a:rPr lang="en-US" baseline="0" dirty="0" smtClean="0"/>
              <a:t>I’m going to start from a premise which is rightly controversial: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reciprocal agent-neutral motor representation enables joint action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9C96DDB7-5383-CA45-AD3D-5196D0FCCB9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E2727F65-CFBD-7B43-9322-F698D8F3C317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274640"/>
            <a:ext cx="2055813" cy="5849937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49937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6EC32BFB-CBF2-654C-B5C8-1CDFD3505040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5AA26255-1DD8-884C-AD22-BA390A2AFD6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EC096B-64A2-7B44-875A-6A9EE250669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1600202"/>
            <a:ext cx="4037013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0202"/>
            <a:ext cx="4038600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C2370D3-9E53-A24E-98F4-CB586A07843D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1D0F75B7-7646-154B-BC7D-5F83700AF1E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E5B2F3-B621-B146-B91D-6D8C2EE9574A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39FA33B3-5ED0-C34D-B375-AF24041DBFE4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D6CBCF18-5E33-6E4D-ACAC-1EEF9BC3580E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809F3D21-02CA-4945-8B05-F691DF056F1C}" type="slidenum">
              <a:rPr lang="en-GB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7201" y="274638"/>
            <a:ext cx="8228013" cy="114141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1600202"/>
            <a:ext cx="8228013" cy="4524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Text Box 3"/>
          <p:cNvSpPr txBox="1">
            <a:spLocks noChangeArrowheads="1"/>
          </p:cNvSpPr>
          <p:nvPr/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201" y="6245227"/>
            <a:ext cx="2132013" cy="47466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A622B62-27B7-D444-97B6-2EBD5876234C}" type="slidenum">
              <a:rPr lang="en-GB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2pPr>
      <a:lvl3pPr marL="1143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3pPr>
      <a:lvl4pPr marL="1600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4pPr>
      <a:lvl5pPr marL="20574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5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5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5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3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8154570_crop_for_pp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6" name="Text Box 16"/>
          <p:cNvSpPr txBox="1">
            <a:spLocks noChangeArrowheads="1"/>
          </p:cNvSpPr>
          <p:nvPr/>
        </p:nvSpPr>
        <p:spPr bwMode="auto">
          <a:xfrm>
            <a:off x="755576" y="260648"/>
            <a:ext cx="806489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GB" sz="4200" i="0" dirty="0" smtClean="0">
                <a:effectLst>
                  <a:glow rad="203200">
                    <a:srgbClr val="000000">
                      <a:alpha val="75000"/>
                    </a:srgbClr>
                  </a:glow>
                </a:effectLst>
              </a:rPr>
              <a:t>Representing Beliefs, Perspectives &amp; Counterfactuals: </a:t>
            </a:r>
            <a:br>
              <a:rPr lang="en-GB" sz="4200" i="0" dirty="0" smtClean="0">
                <a:effectLst>
                  <a:glow rad="203200">
                    <a:srgbClr val="000000">
                      <a:alpha val="75000"/>
                    </a:srgbClr>
                  </a:glow>
                </a:effectLst>
              </a:rPr>
            </a:br>
            <a:r>
              <a:rPr lang="en-GB" sz="4200" i="0" dirty="0" smtClean="0">
                <a:effectLst>
                  <a:glow rad="203200">
                    <a:srgbClr val="000000">
                      <a:alpha val="75000"/>
                    </a:srgbClr>
                  </a:glow>
                </a:effectLst>
              </a:rPr>
              <a:t>A Puzzle</a:t>
            </a:r>
            <a:endParaRPr lang="en-GB" sz="4200" i="0" dirty="0">
              <a:effectLst>
                <a:glow rad="203200">
                  <a:srgbClr val="000000">
                    <a:alpha val="75000"/>
                  </a:srgbClr>
                </a:glow>
              </a:effectLst>
            </a:endParaRPr>
          </a:p>
        </p:txBody>
      </p:sp>
      <p:sp>
        <p:nvSpPr>
          <p:cNvPr id="17" name="Rectangle 24"/>
          <p:cNvSpPr>
            <a:spLocks noChangeArrowheads="1"/>
          </p:cNvSpPr>
          <p:nvPr/>
        </p:nvSpPr>
        <p:spPr bwMode="auto">
          <a:xfrm>
            <a:off x="4391025" y="5733256"/>
            <a:ext cx="4637088" cy="54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GB" sz="3000" i="0" dirty="0" err="1">
                <a:solidFill>
                  <a:srgbClr val="B2B2B2"/>
                </a:solidFill>
                <a:effectLst>
                  <a:glow rad="101600">
                    <a:srgbClr val="000000"/>
                  </a:glow>
                </a:effectLst>
              </a:rPr>
              <a:t>s.butterfill@warwick.ac.uk</a:t>
            </a:r>
            <a:r>
              <a:rPr lang="en-GB" sz="3000" dirty="0">
                <a:solidFill>
                  <a:srgbClr val="B2B2B2"/>
                </a:solidFill>
                <a:effectLst>
                  <a:glow rad="101600">
                    <a:srgbClr val="000000"/>
                  </a:glow>
                </a:effectLst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2646438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01777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5292080" y="476672"/>
            <a:ext cx="1224136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80112" y="1412776"/>
            <a:ext cx="1224136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implicitly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explicitly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5919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</a:t>
            </a:r>
            <a:r>
              <a:rPr lang="en-US" i="0" strike="sngStrike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implicitly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strike="sngStrike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explicitly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384945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1043608" y="764704"/>
            <a:ext cx="3744416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348"/>
                    </a14:imgEffect>
                    <a14:imgEffect>
                      <a14:saturation sat="0"/>
                    </a14:imgEffect>
                    <a14:imgEffect>
                      <a14:brightnessContrast bright="10000" contrast="30000"/>
                    </a14:imgEffect>
                  </a14:imgLayer>
                </a14:imgProps>
              </a:ext>
            </a:extLst>
          </a:blip>
          <a:srcRect b="26068"/>
          <a:stretch/>
        </p:blipFill>
        <p:spPr>
          <a:xfrm>
            <a:off x="0" y="3717032"/>
            <a:ext cx="9151366" cy="31409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0" y="3704332"/>
            <a:ext cx="9144000" cy="432048"/>
          </a:xfrm>
          <a:prstGeom prst="rect">
            <a:avLst/>
          </a:prstGeom>
          <a:gradFill flip="none" rotWithShape="1">
            <a:gsLst>
              <a:gs pos="14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5292080" y="476672"/>
            <a:ext cx="1080120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80112" y="1772816"/>
            <a:ext cx="1008112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971600" y="2132856"/>
            <a:ext cx="4608512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415716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using a comparatively simple measure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using a comparatively sophisticated measure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70055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1043608" y="764704"/>
            <a:ext cx="3744416" cy="432048"/>
          </a:xfrm>
          <a:prstGeom prst="rect">
            <a:avLst/>
          </a:prstGeom>
          <a:solidFill>
            <a:srgbClr val="FFFF00">
              <a:alpha val="2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348"/>
                    </a14:imgEffect>
                    <a14:imgEffect>
                      <a14:saturation sat="0"/>
                    </a14:imgEffect>
                    <a14:imgEffect>
                      <a14:brightnessContrast bright="10000" contrast="30000"/>
                    </a14:imgEffect>
                  </a14:imgLayer>
                </a14:imgProps>
              </a:ext>
            </a:extLst>
          </a:blip>
          <a:srcRect b="26068"/>
          <a:stretch/>
        </p:blipFill>
        <p:spPr>
          <a:xfrm>
            <a:off x="0" y="3717032"/>
            <a:ext cx="9151366" cy="31409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0" y="3704332"/>
            <a:ext cx="9144000" cy="432048"/>
          </a:xfrm>
          <a:prstGeom prst="rect">
            <a:avLst/>
          </a:prstGeom>
          <a:gradFill flip="none" rotWithShape="1">
            <a:gsLst>
              <a:gs pos="14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5292080" y="476672"/>
            <a:ext cx="1080120" cy="432048"/>
          </a:xfrm>
          <a:prstGeom prst="rect">
            <a:avLst/>
          </a:prstGeom>
          <a:solidFill>
            <a:srgbClr val="FFFF00">
              <a:alpha val="2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80112" y="1772816"/>
            <a:ext cx="1008112" cy="432048"/>
          </a:xfrm>
          <a:prstGeom prst="rect">
            <a:avLst/>
          </a:prstGeom>
          <a:solidFill>
            <a:srgbClr val="FFFF00">
              <a:alpha val="2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971600" y="2132856"/>
            <a:ext cx="4608512" cy="432048"/>
          </a:xfrm>
          <a:prstGeom prst="rect">
            <a:avLst/>
          </a:prstGeom>
          <a:solidFill>
            <a:srgbClr val="FFFF00">
              <a:alpha val="28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415716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using a comparatively simple measure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using a comparatively sophisticated measure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584561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1043608" y="764704"/>
            <a:ext cx="3744416" cy="432048"/>
          </a:xfrm>
          <a:prstGeom prst="rect">
            <a:avLst/>
          </a:prstGeom>
          <a:solidFill>
            <a:srgbClr val="FFFF00">
              <a:alpha val="22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3348"/>
                    </a14:imgEffect>
                    <a14:imgEffect>
                      <a14:saturation sat="0"/>
                    </a14:imgEffect>
                    <a14:imgEffect>
                      <a14:brightnessContrast bright="10000" contrast="30000"/>
                    </a14:imgEffect>
                  </a14:imgLayer>
                </a14:imgProps>
              </a:ext>
            </a:extLst>
          </a:blip>
          <a:srcRect b="26068"/>
          <a:stretch/>
        </p:blipFill>
        <p:spPr>
          <a:xfrm>
            <a:off x="0" y="3717032"/>
            <a:ext cx="9151366" cy="314096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auto">
          <a:xfrm>
            <a:off x="0" y="3704332"/>
            <a:ext cx="9144000" cy="432048"/>
          </a:xfrm>
          <a:prstGeom prst="rect">
            <a:avLst/>
          </a:prstGeom>
          <a:gradFill flip="none" rotWithShape="1">
            <a:gsLst>
              <a:gs pos="14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5292080" y="476672"/>
            <a:ext cx="1080120" cy="432048"/>
          </a:xfrm>
          <a:prstGeom prst="rect">
            <a:avLst/>
          </a:prstGeom>
          <a:solidFill>
            <a:srgbClr val="FFFF00">
              <a:alpha val="22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580112" y="1772816"/>
            <a:ext cx="1008112" cy="432048"/>
          </a:xfrm>
          <a:prstGeom prst="rect">
            <a:avLst/>
          </a:prstGeom>
          <a:solidFill>
            <a:srgbClr val="FFFF00">
              <a:alpha val="22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971600" y="2132856"/>
            <a:ext cx="4608512" cy="432048"/>
          </a:xfrm>
          <a:prstGeom prst="rect">
            <a:avLst/>
          </a:prstGeom>
          <a:solidFill>
            <a:srgbClr val="FFFF00">
              <a:alpha val="22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043608" y="1124744"/>
            <a:ext cx="936104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5292080" y="764704"/>
            <a:ext cx="1584176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1043608" y="2492896"/>
            <a:ext cx="2088232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084168" y="2132856"/>
            <a:ext cx="1368152" cy="432048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449571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1’’’.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using a comparatively simple measure and in a modular process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2’’’.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using a comparatively sophisticated measure and in a non-modular process 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3’’’.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20496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8154570_crop_for_pp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55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517282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1</a:t>
            </a:r>
            <a:r>
              <a:rPr lang="en-US" i="0" dirty="0" smtClean="0">
                <a:solidFill>
                  <a:srgbClr val="000000"/>
                </a:solidFill>
                <a:effectLst/>
              </a:rPr>
              <a:t>’’’</a:t>
            </a:r>
            <a:r>
              <a:rPr lang="en-US" i="0" dirty="0" smtClean="0">
                <a:effectLst/>
              </a:rPr>
              <a:t> Infants </a:t>
            </a:r>
            <a:r>
              <a:rPr lang="en-US" i="0" dirty="0">
                <a:effectLst/>
              </a:rPr>
              <a:t>can represent false beliefs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using </a:t>
            </a:r>
            <a:r>
              <a:rPr lang="en-US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 comparatively simple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measure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and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in </a:t>
            </a:r>
            <a:r>
              <a:rPr lang="en-US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 modular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process</a:t>
            </a:r>
            <a:r>
              <a:rPr lang="en-US" i="0" dirty="0" smtClean="0">
                <a:effectLst/>
              </a:rPr>
              <a:t> </a:t>
            </a:r>
            <a:r>
              <a:rPr lang="en-US" i="0" dirty="0">
                <a:effectLst/>
              </a:rPr>
              <a:t>from 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/>
            </a:r>
            <a:br>
              <a:rPr lang="en-US" i="0" dirty="0" smtClean="0">
                <a:effectLst/>
              </a:rPr>
            </a:br>
            <a:endParaRPr lang="en-US" i="0" dirty="0" smtClean="0">
              <a:effectLst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2</a:t>
            </a:r>
            <a:r>
              <a:rPr lang="en-US" i="0" dirty="0" smtClean="0">
                <a:solidFill>
                  <a:srgbClr val="000000"/>
                </a:solidFill>
                <a:effectLst/>
              </a:rPr>
              <a:t>’’’</a:t>
            </a:r>
            <a:r>
              <a:rPr lang="en-US" i="0" dirty="0" smtClean="0">
                <a:effectLst/>
              </a:rPr>
              <a:t> </a:t>
            </a:r>
            <a:r>
              <a:rPr lang="en-US" i="0" dirty="0">
                <a:solidFill>
                  <a:srgbClr val="FFFFFF"/>
                </a:solidFill>
                <a:effectLst/>
              </a:rPr>
              <a:t>Being </a:t>
            </a:r>
            <a:r>
              <a:rPr lang="en-US" i="0" dirty="0">
                <a:effectLst/>
              </a:rPr>
              <a:t>able to represent false beliefs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using </a:t>
            </a:r>
            <a:r>
              <a:rPr lang="en-US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 comparatively sophisticated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measure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and 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in </a:t>
            </a:r>
            <a:r>
              <a:rPr lang="en-US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 non-modular </a:t>
            </a:r>
            <a:r>
              <a:rPr lang="en-US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process</a:t>
            </a:r>
            <a:r>
              <a:rPr lang="en-US" i="0" dirty="0" smtClean="0">
                <a:effectLst/>
              </a:rPr>
              <a:t>  </a:t>
            </a:r>
            <a:r>
              <a:rPr lang="en-US" i="0" dirty="0">
                <a:effectLst/>
              </a:rPr>
              <a:t>involves being able to 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/>
            </a:r>
            <a:br>
              <a:rPr lang="en-US" i="0" dirty="0" smtClean="0">
                <a:effectLst/>
              </a:rPr>
            </a:br>
            <a:endParaRPr lang="en-US" i="0" dirty="0">
              <a:effectLst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3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’’’</a:t>
            </a:r>
            <a:r>
              <a:rPr lang="en-US" i="0" dirty="0" smtClean="0">
                <a:effectLst/>
              </a:rPr>
              <a:t> </a:t>
            </a:r>
            <a:r>
              <a:rPr lang="en-US" i="0" dirty="0">
                <a:effectLst/>
              </a:rPr>
              <a:t>Infants cannot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nor (ii) engage in counterfactual reasoning until they are </a:t>
            </a:r>
            <a:r>
              <a:rPr lang="en-US" i="0" dirty="0" smtClean="0">
                <a:effectLst/>
              </a:rPr>
              <a:t>well over one </a:t>
            </a:r>
            <a:r>
              <a:rPr lang="en-US" i="0" dirty="0">
                <a:effectLst/>
              </a:rPr>
              <a:t>year old. </a:t>
            </a:r>
            <a:endParaRPr lang="en-US" i="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725597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517282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1’’’ Infants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can represent false beliefs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using </a:t>
            </a:r>
            <a:r>
              <a:rPr lang="en-US" dirty="0">
                <a:effectLst>
                  <a:glow rad="101600">
                    <a:srgbClr val="000000"/>
                  </a:glow>
                </a:effectLst>
              </a:rPr>
              <a:t>a comparatively simple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measure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and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in </a:t>
            </a:r>
            <a:r>
              <a:rPr lang="en-US" dirty="0">
                <a:effectLst>
                  <a:glow rad="101600">
                    <a:srgbClr val="000000"/>
                  </a:glow>
                </a:effectLst>
              </a:rPr>
              <a:t>a modular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process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from 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effectLst>
                  <a:glow rad="101600">
                    <a:srgbClr val="000000"/>
                  </a:glow>
                </a:effectLst>
              </a:rPr>
            </a:br>
            <a:endParaRPr lang="en-US" i="0" dirty="0" smtClean="0"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2’’’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using </a:t>
            </a:r>
            <a:r>
              <a:rPr lang="en-US" dirty="0">
                <a:effectLst>
                  <a:glow rad="101600">
                    <a:srgbClr val="000000"/>
                  </a:glow>
                </a:effectLst>
              </a:rPr>
              <a:t>a comparatively sophisticated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measure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and 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in </a:t>
            </a:r>
            <a:r>
              <a:rPr lang="en-US" dirty="0">
                <a:effectLst>
                  <a:glow rad="101600">
                    <a:srgbClr val="000000"/>
                  </a:glow>
                </a:effectLst>
              </a:rPr>
              <a:t>a non-modular </a:t>
            </a:r>
            <a:r>
              <a:rPr lang="en-US" dirty="0" smtClean="0">
                <a:effectLst>
                  <a:glow rad="101600">
                    <a:srgbClr val="000000"/>
                  </a:glow>
                </a:effectLst>
              </a:rPr>
              <a:t>process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 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involves being able to  (</a:t>
            </a:r>
            <a:r>
              <a:rPr lang="en-US" i="0" dirty="0" err="1"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effectLst>
                  <a:glow rad="101600">
                    <a:srgbClr val="000000"/>
                  </a:glow>
                </a:effectLst>
              </a:rPr>
            </a:br>
            <a:endParaRPr lang="en-US" i="0" dirty="0"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3’’’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Infants cannot (</a:t>
            </a:r>
            <a:r>
              <a:rPr lang="en-US" i="0" dirty="0" err="1"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</a:t>
            </a:r>
            <a:r>
              <a:rPr lang="en-US" i="0" dirty="0" smtClean="0">
                <a:effectLst>
                  <a:glow rad="101600">
                    <a:srgbClr val="000000"/>
                  </a:glow>
                </a:effectLst>
              </a:rPr>
              <a:t>well over one year </a:t>
            </a:r>
            <a:r>
              <a:rPr lang="en-US" i="0" dirty="0">
                <a:effectLst>
                  <a:glow rad="101600">
                    <a:srgbClr val="000000"/>
                  </a:glow>
                </a:effectLst>
              </a:rPr>
              <a:t>old. </a:t>
            </a:r>
            <a:endParaRPr lang="en-US" i="0" dirty="0" smtClean="0"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1453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6" name="Down Arrow 5"/>
          <p:cNvSpPr/>
          <p:nvPr/>
        </p:nvSpPr>
        <p:spPr bwMode="auto">
          <a:xfrm>
            <a:off x="2051720" y="3140968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3779912" y="2492896"/>
            <a:ext cx="1872208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representing a false belief</a:t>
            </a:r>
          </a:p>
        </p:txBody>
      </p:sp>
      <p:sp>
        <p:nvSpPr>
          <p:cNvPr id="10" name="Down Arrow 9"/>
          <p:cNvSpPr/>
          <p:nvPr/>
        </p:nvSpPr>
        <p:spPr bwMode="auto">
          <a:xfrm>
            <a:off x="6516216" y="3140968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1403648" y="2204864"/>
            <a:ext cx="1872208" cy="144873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processing a perspective difference</a:t>
            </a:r>
          </a:p>
        </p:txBody>
      </p:sp>
      <p:sp>
        <p:nvSpPr>
          <p:cNvPr id="11" name="Down Arrow 10"/>
          <p:cNvSpPr/>
          <p:nvPr/>
        </p:nvSpPr>
        <p:spPr bwMode="auto">
          <a:xfrm>
            <a:off x="4436368" y="3581400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5652120" y="2390831"/>
            <a:ext cx="2232248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reasoning counterfactually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-1240" y="2033464"/>
            <a:ext cx="3851920" cy="4824536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769148" y="2060848"/>
            <a:ext cx="3851920" cy="4824536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8049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6" name="Down Arrow 5"/>
          <p:cNvSpPr/>
          <p:nvPr/>
        </p:nvSpPr>
        <p:spPr bwMode="auto">
          <a:xfrm>
            <a:off x="2051720" y="3140968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3779912" y="2492896"/>
            <a:ext cx="1872208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representing a false belief</a:t>
            </a:r>
          </a:p>
        </p:txBody>
      </p:sp>
      <p:sp>
        <p:nvSpPr>
          <p:cNvPr id="10" name="Down Arrow 9"/>
          <p:cNvSpPr/>
          <p:nvPr/>
        </p:nvSpPr>
        <p:spPr bwMode="auto">
          <a:xfrm>
            <a:off x="6516216" y="3140968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1403648" y="2204864"/>
            <a:ext cx="1872208" cy="144873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processing a perspective difference</a:t>
            </a:r>
          </a:p>
        </p:txBody>
      </p:sp>
      <p:sp>
        <p:nvSpPr>
          <p:cNvPr id="11" name="Down Arrow 10"/>
          <p:cNvSpPr/>
          <p:nvPr/>
        </p:nvSpPr>
        <p:spPr bwMode="auto">
          <a:xfrm>
            <a:off x="4436368" y="3581400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5652120" y="2390831"/>
            <a:ext cx="2232248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reasoning counterfactually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769148" y="2060848"/>
            <a:ext cx="3851920" cy="4824536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6572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6" name="Down Arrow 5"/>
          <p:cNvSpPr/>
          <p:nvPr/>
        </p:nvSpPr>
        <p:spPr bwMode="auto">
          <a:xfrm>
            <a:off x="2051720" y="3140968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3779912" y="2492896"/>
            <a:ext cx="1872208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representing a false belief</a:t>
            </a:r>
          </a:p>
        </p:txBody>
      </p:sp>
      <p:sp>
        <p:nvSpPr>
          <p:cNvPr id="10" name="Down Arrow 9"/>
          <p:cNvSpPr/>
          <p:nvPr/>
        </p:nvSpPr>
        <p:spPr bwMode="auto">
          <a:xfrm>
            <a:off x="6516216" y="3140968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1403648" y="2204864"/>
            <a:ext cx="1872208" cy="144873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processing a perspective difference</a:t>
            </a:r>
          </a:p>
        </p:txBody>
      </p:sp>
      <p:sp>
        <p:nvSpPr>
          <p:cNvPr id="11" name="Down Arrow 10"/>
          <p:cNvSpPr/>
          <p:nvPr/>
        </p:nvSpPr>
        <p:spPr bwMode="auto">
          <a:xfrm>
            <a:off x="4436368" y="3581400"/>
            <a:ext cx="504056" cy="936104"/>
          </a:xfrm>
          <a:prstGeom prst="downArrow">
            <a:avLst/>
          </a:prstGeom>
          <a:solidFill>
            <a:schemeClr val="bg1">
              <a:alpha val="2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5652120" y="2390831"/>
            <a:ext cx="2232248" cy="111017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 algn="ctr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first time reasoning counterfactually</a:t>
            </a:r>
          </a:p>
        </p:txBody>
      </p:sp>
    </p:spTree>
    <p:extLst>
      <p:ext uri="{BB962C8B-B14F-4D97-AF65-F5344CB8AC3E}">
        <p14:creationId xmlns:p14="http://schemas.microsoft.com/office/powerpoint/2010/main" val="161547287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1.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beliefs from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2.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involves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3. Infants 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 rad="101600">
                    <a:srgbClr val="000000"/>
                  </a:glow>
                </a:effectLst>
              </a:rPr>
              <a:t>) process perspective differences nor (ii) engage in counterfactual reasoning until they are at least one year old. </a:t>
            </a:r>
            <a:endParaRPr lang="en-US" i="0" dirty="0" smtClean="0">
              <a:solidFill>
                <a:srgbClr val="FFFFFF"/>
              </a:solidFill>
              <a:effectLst>
                <a:glow rad="101600"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55273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0" y="332656"/>
            <a:ext cx="9144000" cy="864096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1. Infants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beliefs from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/>
            </a:r>
            <a:br>
              <a:rPr lang="en-US" i="0" dirty="0" smtClean="0">
                <a:effectLst/>
              </a:rPr>
            </a:br>
            <a:r>
              <a:rPr lang="en-US" i="0" dirty="0" smtClean="0">
                <a:effectLst/>
              </a:rPr>
              <a:t>2. </a:t>
            </a:r>
            <a:r>
              <a:rPr lang="en-US" i="0" dirty="0">
                <a:effectLst/>
              </a:rPr>
              <a:t>Being able to represent false beliefs </a:t>
            </a:r>
            <a:r>
              <a:rPr lang="en-US" i="0" dirty="0" smtClean="0">
                <a:effectLst/>
              </a:rPr>
              <a:t>involves </a:t>
            </a:r>
            <a:r>
              <a:rPr lang="en-US" i="0" dirty="0">
                <a:effectLst/>
              </a:rPr>
              <a:t>being able to 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effectLst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3. Infants </a:t>
            </a:r>
            <a:r>
              <a:rPr lang="en-US" i="0" dirty="0">
                <a:effectLst/>
              </a:rPr>
              <a:t>cannot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nor (ii) engage in counterfactual reasoning until they are at least one year old. </a:t>
            </a:r>
            <a:endParaRPr lang="en-US" i="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152720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0" y="2708920"/>
            <a:ext cx="9144000" cy="115212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1. Infants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beliefs from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/>
            </a:r>
            <a:b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</a:b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2.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involves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i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solidFill>
                <a:srgbClr val="FFFFFF"/>
              </a:solidFill>
              <a:effectLst>
                <a:glow>
                  <a:srgbClr val="FFFFFF"/>
                </a:glow>
              </a:effectLst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3. Infants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cannot (</a:t>
            </a:r>
            <a:r>
              <a:rPr lang="en-US" i="0" dirty="0" err="1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i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) process perspective differences nor (ii) engage in counterfactual reasoning until they are 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well over one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000000"/>
                  </a:glow>
                </a:effectLst>
              </a:rPr>
              <a:t>year old. </a:t>
            </a:r>
            <a:endParaRPr lang="en-US" i="0" dirty="0" smtClean="0">
              <a:solidFill>
                <a:srgbClr val="000000"/>
              </a:solidFill>
              <a:effectLst>
                <a:glow>
                  <a:srgbClr val="000000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47714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3704332"/>
            <a:ext cx="9151366" cy="3153668"/>
            <a:chOff x="0" y="3704332"/>
            <a:chExt cx="9151366" cy="315366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3348"/>
                      </a14:imgEffect>
                      <a14:imgEffect>
                        <a14:saturation sat="0"/>
                      </a14:imgEffect>
                      <a14:imgEffect>
                        <a14:brightnessContrast bright="10000" contrast="30000"/>
                      </a14:imgEffect>
                    </a14:imgLayer>
                  </a14:imgProps>
                </a:ext>
              </a:extLst>
            </a:blip>
            <a:srcRect b="26068"/>
            <a:stretch/>
          </p:blipFill>
          <p:spPr>
            <a:xfrm>
              <a:off x="0" y="3717032"/>
              <a:ext cx="9151366" cy="3140968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 bwMode="auto">
            <a:xfrm>
              <a:off x="0" y="3704332"/>
              <a:ext cx="9144000" cy="432048"/>
            </a:xfrm>
            <a:prstGeom prst="rect">
              <a:avLst/>
            </a:prstGeom>
            <a:gradFill flip="none" rotWithShape="1">
              <a:gsLst>
                <a:gs pos="14000">
                  <a:schemeClr val="tx1"/>
                </a:gs>
                <a:gs pos="100000">
                  <a:schemeClr val="tx1">
                    <a:alpha val="0"/>
                  </a:schemeClr>
                </a:gs>
              </a:gsLst>
              <a:lin ang="5400000" scaled="0"/>
              <a:tileRect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charset="0"/>
                <a:buNone/>
                <a:tabLst/>
              </a:pPr>
              <a:endParaRPr kumimoji="0" lang="en-US" sz="2200" b="0" i="1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yriad Web" charset="0"/>
              </a:endParaRPr>
            </a:p>
          </p:txBody>
        </p:sp>
      </p:grpSp>
      <p:sp>
        <p:nvSpPr>
          <p:cNvPr id="2" name="Rectangle 1"/>
          <p:cNvSpPr/>
          <p:nvPr/>
        </p:nvSpPr>
        <p:spPr bwMode="auto">
          <a:xfrm>
            <a:off x="0" y="1412776"/>
            <a:ext cx="9144000" cy="1152128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6705600" cy="348005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000000"/>
                  </a:glow>
                </a:effectLst>
              </a:rPr>
              <a:t>1. Infants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000000"/>
                  </a:glow>
                </a:effectLst>
              </a:rPr>
              <a:t>can represent false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000000"/>
                  </a:glow>
                </a:effectLst>
              </a:rPr>
              <a:t>beliefs from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000000"/>
                  </a:glow>
                </a:effectLst>
              </a:rPr>
              <a:t>around their first birthday or earlier.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/>
            </a:r>
            <a:br>
              <a:rPr lang="en-US" i="0" dirty="0" smtClean="0">
                <a:effectLst/>
              </a:rPr>
            </a:b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2.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Being able to represent false beliefs </a:t>
            </a:r>
            <a:r>
              <a:rPr lang="en-US" i="0" dirty="0" smtClean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involves 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being able to  (</a:t>
            </a:r>
            <a:r>
              <a:rPr lang="en-US" i="0" dirty="0" err="1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i</a:t>
            </a:r>
            <a:r>
              <a:rPr lang="en-US" i="0" dirty="0">
                <a:solidFill>
                  <a:srgbClr val="000000"/>
                </a:solidFill>
                <a:effectLst>
                  <a:glow>
                    <a:srgbClr val="FFFFFF"/>
                  </a:glow>
                </a:effectLst>
              </a:rPr>
              <a:t>) process perspective differences or (ii) reason counterfactually (or both). </a:t>
            </a: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i="0" dirty="0">
              <a:effectLst/>
            </a:endParaRPr>
          </a:p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effectLst/>
              </a:rPr>
              <a:t>3. Infants </a:t>
            </a:r>
            <a:r>
              <a:rPr lang="en-US" i="0" dirty="0">
                <a:effectLst/>
              </a:rPr>
              <a:t>cannot (</a:t>
            </a:r>
            <a:r>
              <a:rPr lang="en-US" i="0" dirty="0" err="1">
                <a:effectLst/>
              </a:rPr>
              <a:t>i</a:t>
            </a:r>
            <a:r>
              <a:rPr lang="en-US" i="0" dirty="0">
                <a:effectLst/>
              </a:rPr>
              <a:t>) process perspective differences nor (ii) engage in counterfactual reasoning until they are at least one year old. </a:t>
            </a:r>
            <a:endParaRPr lang="en-US" i="0" dirty="0" smtClean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329924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71600" y="404664"/>
            <a:ext cx="5040560" cy="544982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0000" tIns="46800" rIns="90000" bIns="46800">
            <a:prstTxWarp prst="textNoShape">
              <a:avLst/>
            </a:prstTxWarp>
            <a:spAutoFit/>
          </a:bodyPr>
          <a:lstStyle/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Children tend to pass them some time after their third birthday.</a:t>
            </a:r>
          </a:p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Abilities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to pass these tasks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has a protracted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developmental course stretching over months if not years.</a:t>
            </a:r>
          </a:p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Success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on these tasks is correlated with developments in executive function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and language</a:t>
            </a:r>
            <a:endParaRPr lang="en-US" i="0" dirty="0">
              <a:solidFill>
                <a:srgbClr val="FFFFFF"/>
              </a:solidFill>
              <a:effectLst>
                <a:glow>
                  <a:srgbClr val="FFFFFF"/>
                </a:glow>
              </a:effectLst>
            </a:endParaRPr>
          </a:p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Success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on these tasks is facilitated by explicit training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and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environmental factors such as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siblings</a:t>
            </a:r>
            <a:endParaRPr lang="en-US" i="0" dirty="0">
              <a:solidFill>
                <a:srgbClr val="FFFFFF"/>
              </a:solidFill>
              <a:effectLst>
                <a:glow>
                  <a:srgbClr val="FFFFFF"/>
                </a:glow>
              </a:effectLst>
            </a:endParaRPr>
          </a:p>
          <a:p>
            <a:pPr>
              <a:spcAft>
                <a:spcPts val="120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Abilities </a:t>
            </a:r>
            <a:r>
              <a:rPr lang="en-US" i="0" dirty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to succeed on these tasks typically emerge from extensive participation in social </a:t>
            </a:r>
            <a:r>
              <a:rPr lang="en-US" i="0" dirty="0" smtClean="0">
                <a:solidFill>
                  <a:srgbClr val="FFFFFF"/>
                </a:solidFill>
                <a:effectLst>
                  <a:glow>
                    <a:srgbClr val="FFFFFF"/>
                  </a:glow>
                </a:effectLst>
              </a:rPr>
              <a:t>interactions</a:t>
            </a:r>
            <a:endParaRPr lang="en-US" i="0" dirty="0" smtClean="0">
              <a:solidFill>
                <a:srgbClr val="000000"/>
              </a:solidFill>
              <a:effectLst>
                <a:glow>
                  <a:srgbClr val="000000"/>
                </a:glo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91814" y="2852936"/>
            <a:ext cx="1136570" cy="430887"/>
          </a:xfrm>
          <a:prstGeom prst="rect">
            <a:avLst/>
          </a:prstGeom>
          <a:solidFill>
            <a:schemeClr val="tx1"/>
          </a:solidFill>
          <a:effectLst>
            <a:glow rad="1905000">
              <a:schemeClr val="tx1"/>
            </a:glow>
          </a:effectLst>
        </p:spPr>
        <p:txBody>
          <a:bodyPr wrap="none" rtlCol="0">
            <a:spAutoFit/>
          </a:bodyPr>
          <a:lstStyle/>
          <a:p>
            <a:r>
              <a:rPr lang="en-US" b="1" i="0" dirty="0" smtClean="0"/>
              <a:t>A-tasks</a:t>
            </a:r>
            <a:endParaRPr lang="en-US" b="1" i="0" dirty="0"/>
          </a:p>
        </p:txBody>
      </p:sp>
      <p:sp>
        <p:nvSpPr>
          <p:cNvPr id="5" name="Right Brace 4"/>
          <p:cNvSpPr/>
          <p:nvPr/>
        </p:nvSpPr>
        <p:spPr bwMode="auto">
          <a:xfrm>
            <a:off x="6171734" y="620688"/>
            <a:ext cx="504056" cy="4896544"/>
          </a:xfrm>
          <a:prstGeom prst="rightBrace">
            <a:avLst>
              <a:gd name="adj1" fmla="val 36869"/>
              <a:gd name="adj2" fmla="val 50252"/>
            </a:avLst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US" sz="2200" b="0" i="1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Myriad Web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1844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200" b="0" i="1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Myriad Web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57640</TotalTime>
  <Words>763</Words>
  <Application>Microsoft Macintosh PowerPoint</Application>
  <PresentationFormat>On-screen Show (4:3)</PresentationFormat>
  <Paragraphs>101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steve</dc:creator>
  <cp:keywords/>
  <dc:description/>
  <cp:lastModifiedBy>stev e</cp:lastModifiedBy>
  <cp:revision>2104</cp:revision>
  <cp:lastPrinted>2011-06-06T00:11:55Z</cp:lastPrinted>
  <dcterms:created xsi:type="dcterms:W3CDTF">2010-11-22T10:27:15Z</dcterms:created>
  <dcterms:modified xsi:type="dcterms:W3CDTF">2012-08-31T08:53:24Z</dcterms:modified>
  <cp:category/>
</cp:coreProperties>
</file>